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1"/>
  </p:notesMasterIdLst>
  <p:sldIdLst>
    <p:sldId id="256" r:id="rId2"/>
    <p:sldId id="299" r:id="rId3"/>
    <p:sldId id="301" r:id="rId4"/>
    <p:sldId id="311" r:id="rId5"/>
    <p:sldId id="312" r:id="rId6"/>
    <p:sldId id="313" r:id="rId7"/>
    <p:sldId id="314" r:id="rId8"/>
    <p:sldId id="310" r:id="rId9"/>
    <p:sldId id="29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26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jpeg>
</file>

<file path=ppt/media/image11.png>
</file>

<file path=ppt/media/image12.jpeg>
</file>

<file path=ppt/media/image13.png>
</file>

<file path=ppt/media/image14.jpeg>
</file>

<file path=ppt/media/image15.jpeg>
</file>

<file path=ppt/media/image16.jpeg>
</file>

<file path=ppt/media/image2.png>
</file>

<file path=ppt/media/image3.png>
</file>

<file path=ppt/media/image4.png>
</file>

<file path=ppt/media/image5.jpe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785573-51A9-4E11-9B0C-5C350DDFE8A7}" type="datetimeFigureOut">
              <a:rPr lang="es-ES" smtClean="0"/>
              <a:t>06/04/2019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40D216-4C72-4082-BE27-BD3780FFB5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43231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18083-581D-47E7-99BD-42D76CC65694}" type="datetime1">
              <a:rPr lang="es-ES" smtClean="0"/>
              <a:t>06/04/2019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5901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043A4-BE49-43F8-BC96-7F4DA7008C1C}" type="datetime1">
              <a:rPr lang="es-ES" smtClean="0"/>
              <a:t>06/04/2019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197721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76ABE-14C7-447A-B563-04811C516518}" type="datetime1">
              <a:rPr lang="es-ES" smtClean="0"/>
              <a:t>06/04/2019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033472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44E04-5500-4E69-AB64-9DC17862DA56}" type="datetime1">
              <a:rPr lang="es-ES" smtClean="0"/>
              <a:t>06/04/2019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463719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73930-D6CD-44B8-B3F0-77BD9C6A7652}" type="datetime1">
              <a:rPr lang="es-ES" smtClean="0"/>
              <a:t>06/04/2019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074253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00329-662E-4A7A-9D6D-A345793245FF}" type="datetime1">
              <a:rPr lang="es-ES" smtClean="0"/>
              <a:t>06/04/2019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248094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4BBAE-B3E7-44A8-8C12-1D11FE205EB9}" type="datetime1">
              <a:rPr lang="es-ES" smtClean="0"/>
              <a:t>06/04/2019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838628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B79FF-30F7-438E-ADA6-59FBD3465172}" type="datetime1">
              <a:rPr lang="es-ES" smtClean="0"/>
              <a:t>06/04/2019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860734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E74FD2BE-A824-4A15-9BBE-C6557249AC0D}" type="datetime1">
              <a:rPr lang="es-ES" smtClean="0"/>
              <a:t>06/04/2019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676211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24AA0-015E-43F7-8AD2-217DC380C72E}" type="datetime1">
              <a:rPr lang="es-ES" smtClean="0"/>
              <a:t>06/04/2019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55337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D8349-8C98-4424-8C66-CB2B9AC336E1}" type="datetime1">
              <a:rPr lang="es-ES" smtClean="0"/>
              <a:t>06/04/2019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48818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F2D74-8D4D-4073-92EC-892AB580ACFD}" type="datetime1">
              <a:rPr lang="es-ES" smtClean="0"/>
              <a:t>06/04/2019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408216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E256D-6C3F-4D76-9CBA-470AAD1D5A4A}" type="datetime1">
              <a:rPr lang="es-ES" smtClean="0"/>
              <a:t>06/04/2019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968909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C7586-213C-49AB-8573-908CC44D03E1}" type="datetime1">
              <a:rPr lang="es-ES" smtClean="0"/>
              <a:t>06/04/2019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71742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5DE4B-AFAB-40E7-92A4-ECA7E0313CD1}" type="datetime1">
              <a:rPr lang="es-ES" smtClean="0"/>
              <a:t>06/04/2019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93937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743E-2587-470A-B820-9565D95D9F0A}" type="datetime1">
              <a:rPr lang="es-ES" smtClean="0"/>
              <a:t>06/04/2019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31772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CAA4B-9DB8-48C6-970E-7D987991BCBB}" type="datetime1">
              <a:rPr lang="es-ES" smtClean="0"/>
              <a:t>06/04/2019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758413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CE712E-D522-47CD-B79E-1FCCA8CF8CC6}" type="datetime1">
              <a:rPr lang="es-ES" smtClean="0"/>
              <a:t>06/04/2019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2515993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hyperlink" Target="http://lnrc.es/robots.jsp?id=122" TargetMode="Externa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aj/circuit-maker" TargetMode="External"/><Relationship Id="rId2" Type="http://schemas.openxmlformats.org/officeDocument/2006/relationships/hyperlink" Target="https://github.com/Resaj/basic-circuit-maker" TargetMode="Externa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youtube.com/watch?v=3Fi3WpjZuA0" TargetMode="Externa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hyperlink" Target="https://twitter.com/AlejandraSaku" TargetMode="External"/><Relationship Id="rId3" Type="http://schemas.openxmlformats.org/officeDocument/2006/relationships/hyperlink" Target="https://github.com/Resaj/cyclops-project" TargetMode="External"/><Relationship Id="rId7" Type="http://schemas.openxmlformats.org/officeDocument/2006/relationships/hyperlink" Target="https://open-robosports.github.io/" TargetMode="External"/><Relationship Id="rId12" Type="http://schemas.openxmlformats.org/officeDocument/2006/relationships/hyperlink" Target="https://twitter.com/JavierIH" TargetMode="External"/><Relationship Id="rId2" Type="http://schemas.openxmlformats.org/officeDocument/2006/relationships/hyperlink" Target="https://github.com/Resaj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Resaj/Temporizador" TargetMode="External"/><Relationship Id="rId11" Type="http://schemas.openxmlformats.org/officeDocument/2006/relationships/hyperlink" Target="https://twitter.com/supernudo" TargetMode="External"/><Relationship Id="rId5" Type="http://schemas.openxmlformats.org/officeDocument/2006/relationships/hyperlink" Target="https://github.com/Resaj/circuit-maker" TargetMode="External"/><Relationship Id="rId10" Type="http://schemas.openxmlformats.org/officeDocument/2006/relationships/hyperlink" Target="https://twitter.com/RugidoDePuma" TargetMode="External"/><Relationship Id="rId4" Type="http://schemas.openxmlformats.org/officeDocument/2006/relationships/hyperlink" Target="https://github.com/Resaj/basic-circuit-maker" TargetMode="External"/><Relationship Id="rId9" Type="http://schemas.openxmlformats.org/officeDocument/2006/relationships/hyperlink" Target="https://www.facebook.com/pumaprideteam/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0322" y="2746961"/>
            <a:ext cx="8144134" cy="1241943"/>
          </a:xfrm>
        </p:spPr>
        <p:txBody>
          <a:bodyPr/>
          <a:lstStyle/>
          <a:p>
            <a:pPr algn="ctr"/>
            <a:r>
              <a:rPr lang="es-ES" sz="4800" dirty="0" err="1">
                <a:solidFill>
                  <a:srgbClr val="FFFF00"/>
                </a:solidFill>
                <a:latin typeface="Robotaur Academy Italic" pitchFamily="2" charset="0"/>
              </a:rPr>
              <a:t>Cyclops</a:t>
            </a:r>
            <a:r>
              <a:rPr lang="es-ES" sz="4800" dirty="0">
                <a:solidFill>
                  <a:srgbClr val="FFFF00"/>
                </a:solidFill>
                <a:latin typeface="Robotaur Academy Italic" pitchFamily="2" charset="0"/>
              </a:rPr>
              <a:t>-Project</a:t>
            </a:r>
            <a:br>
              <a:rPr lang="es-ES" sz="4800" dirty="0">
                <a:solidFill>
                  <a:srgbClr val="FFFF00"/>
                </a:solidFill>
                <a:latin typeface="Robotaur Academy Italic" pitchFamily="2" charset="0"/>
              </a:rPr>
            </a:br>
            <a:r>
              <a:rPr lang="es-ES" sz="2800" dirty="0">
                <a:solidFill>
                  <a:srgbClr val="FFFF00"/>
                </a:solidFill>
                <a:latin typeface="Robotaur Academy Italic" pitchFamily="2" charset="0"/>
              </a:rPr>
              <a:t>base y retos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r>
              <a:rPr lang="es-ES" dirty="0"/>
              <a:t>Rubén Espino San José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0852" y="1232151"/>
            <a:ext cx="2865120" cy="4104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9455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Imagen que contiene interior, pared, juguete&#10;&#10;Descripción generada automáticamente">
            <a:extLst>
              <a:ext uri="{FF2B5EF4-FFF2-40B4-BE49-F238E27FC236}">
                <a16:creationId xmlns:a16="http://schemas.microsoft.com/office/drawing/2014/main" id="{B8E72688-7A72-447B-948D-F8AB9FBD3E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0340" y="2435656"/>
            <a:ext cx="4892155" cy="3669116"/>
          </a:xfrm>
          <a:prstGeom prst="rect">
            <a:avLst/>
          </a:prstGeom>
        </p:spPr>
      </p:pic>
      <p:pic>
        <p:nvPicPr>
          <p:cNvPr id="12" name="Imagen 11" descr="Imagen que contiene objeto&#10;&#10;Descripción generada con confianza muy alta">
            <a:extLst>
              <a:ext uri="{FF2B5EF4-FFF2-40B4-BE49-F238E27FC236}">
                <a16:creationId xmlns:a16="http://schemas.microsoft.com/office/drawing/2014/main" id="{63CEB1AB-0657-4298-9D95-EDABF33D9F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5541" y="4951829"/>
            <a:ext cx="1504287" cy="1034197"/>
          </a:xfrm>
          <a:prstGeom prst="rect">
            <a:avLst/>
          </a:prstGeom>
        </p:spPr>
      </p:pic>
      <p:pic>
        <p:nvPicPr>
          <p:cNvPr id="6" name="Imagen 5" descr="Imagen que contiene imágenes prediseñadas&#10;&#10;Descripción generada con confianza muy alta">
            <a:extLst>
              <a:ext uri="{FF2B5EF4-FFF2-40B4-BE49-F238E27FC236}">
                <a16:creationId xmlns:a16="http://schemas.microsoft.com/office/drawing/2014/main" id="{F874861C-9EE4-4519-A24C-A4A7A98996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0339" y="3658810"/>
            <a:ext cx="1651673" cy="776286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83AEE04A-8193-4A10-8A07-208FD6524A1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0340" y="2452660"/>
            <a:ext cx="1651673" cy="819719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CE288315-5ACE-4750-8C18-1777C6E7F25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50" t="24607" r="6262" b="23020"/>
          <a:stretch/>
        </p:blipFill>
        <p:spPr>
          <a:xfrm>
            <a:off x="6850340" y="3256919"/>
            <a:ext cx="1651673" cy="416312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Cyclops: breve descripción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1" y="2336872"/>
            <a:ext cx="6170017" cy="4196449"/>
          </a:xfrm>
        </p:spPr>
        <p:txBody>
          <a:bodyPr>
            <a:normAutofit/>
          </a:bodyPr>
          <a:lstStyle/>
          <a:p>
            <a:r>
              <a:rPr lang="es-ES" sz="2000" dirty="0"/>
              <a:t>Base de partida para iniciarse en las competiciones, principalmente de </a:t>
            </a:r>
            <a:r>
              <a:rPr lang="es-ES" sz="2000" dirty="0" err="1"/>
              <a:t>siguelíneas</a:t>
            </a:r>
            <a:endParaRPr lang="es-ES" sz="2000" dirty="0"/>
          </a:p>
          <a:p>
            <a:r>
              <a:rPr lang="es-ES" sz="2000" i="1" dirty="0"/>
              <a:t>Diseñado para fomentar la robótica de competición</a:t>
            </a:r>
          </a:p>
          <a:p>
            <a:r>
              <a:rPr lang="es-ES" sz="2000" i="1" dirty="0"/>
              <a:t>Open </a:t>
            </a:r>
            <a:r>
              <a:rPr lang="es-ES" sz="2000" i="1" dirty="0" err="1"/>
              <a:t>Source</a:t>
            </a:r>
            <a:r>
              <a:rPr lang="es-ES" sz="2000" i="1" dirty="0"/>
              <a:t> Hardware</a:t>
            </a:r>
          </a:p>
          <a:p>
            <a:pPr lvl="1"/>
            <a:r>
              <a:rPr lang="es-ES" dirty="0"/>
              <a:t>Arduino</a:t>
            </a:r>
          </a:p>
          <a:p>
            <a:pPr lvl="1"/>
            <a:r>
              <a:rPr lang="es-ES" dirty="0" err="1"/>
              <a:t>Kicad</a:t>
            </a:r>
            <a:endParaRPr lang="es-ES" dirty="0"/>
          </a:p>
          <a:p>
            <a:pPr lvl="1"/>
            <a:r>
              <a:rPr lang="es-ES" dirty="0" err="1"/>
              <a:t>FreeCAD</a:t>
            </a:r>
            <a:endParaRPr lang="es-ES" dirty="0"/>
          </a:p>
          <a:p>
            <a:r>
              <a:rPr lang="es-ES" sz="2000" dirty="0"/>
              <a:t>Basado en </a:t>
            </a:r>
            <a:r>
              <a:rPr lang="es-ES" sz="2000" dirty="0">
                <a:hlinkClick r:id="rId7"/>
              </a:rPr>
              <a:t>Pumatrón</a:t>
            </a:r>
            <a:r>
              <a:rPr lang="es-ES" sz="2000" dirty="0"/>
              <a:t>, tanto en hardware como en firmware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22895982-29E9-417D-9AEB-C87FCF96C96D}" type="slidenum">
              <a:rPr lang="es-ES" smtClean="0"/>
              <a:pPr>
                <a:spcAft>
                  <a:spcPts val="600"/>
                </a:spcAft>
              </a:pPr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698206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3200" dirty="0">
                <a:solidFill>
                  <a:srgbClr val="FFFF00"/>
                </a:solidFill>
                <a:latin typeface="Robotaur Academy Italic" pitchFamily="2" charset="0"/>
              </a:rPr>
              <a:t>Cyclops: velocista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2" y="2336873"/>
            <a:ext cx="6320086" cy="4168858"/>
          </a:xfrm>
        </p:spPr>
        <p:txBody>
          <a:bodyPr>
            <a:normAutofit/>
          </a:bodyPr>
          <a:lstStyle/>
          <a:p>
            <a:r>
              <a:rPr lang="es-ES" dirty="0"/>
              <a:t>Composición general</a:t>
            </a:r>
          </a:p>
          <a:p>
            <a:pPr lvl="1"/>
            <a:r>
              <a:rPr lang="es-ES" dirty="0"/>
              <a:t>Morro adelantado para anticiparse a las curvas</a:t>
            </a:r>
          </a:p>
          <a:p>
            <a:pPr lvl="1"/>
            <a:r>
              <a:rPr lang="es-ES" dirty="0"/>
              <a:t>2 motores de continua con tracción diferencial</a:t>
            </a:r>
          </a:p>
          <a:p>
            <a:pPr lvl="1"/>
            <a:r>
              <a:rPr lang="es-ES" dirty="0" err="1"/>
              <a:t>Encoders</a:t>
            </a:r>
            <a:r>
              <a:rPr lang="es-ES" dirty="0"/>
              <a:t> en cuadratura</a:t>
            </a:r>
          </a:p>
          <a:p>
            <a:pPr lvl="1"/>
            <a:r>
              <a:rPr lang="es-ES" dirty="0"/>
              <a:t>Bluetooth para control remoto</a:t>
            </a:r>
          </a:p>
          <a:p>
            <a:pPr lvl="1"/>
            <a:r>
              <a:rPr lang="es-ES" dirty="0"/>
              <a:t>Extra: cámara para experimentar con el seguimiento de línea a distancia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3</a:t>
            </a:fld>
            <a:endParaRPr lang="es-ES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65F3E22D-8C79-4ED0-BEB0-DA8329D027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0408" y="2567654"/>
            <a:ext cx="4943061" cy="3707296"/>
          </a:xfrm>
          <a:prstGeom prst="rect">
            <a:avLst/>
          </a:prstGeom>
        </p:spPr>
      </p:pic>
      <p:pic>
        <p:nvPicPr>
          <p:cNvPr id="10" name="Imagen 9" descr="Imagen que contiene objeto&#10;&#10;Descripción generada con confianza alta">
            <a:extLst>
              <a:ext uri="{FF2B5EF4-FFF2-40B4-BE49-F238E27FC236}">
                <a16:creationId xmlns:a16="http://schemas.microsoft.com/office/drawing/2014/main" id="{887063F5-2B7D-4FED-A5C4-88A3BCB1F34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91" r="3235"/>
          <a:stretch/>
        </p:blipFill>
        <p:spPr>
          <a:xfrm>
            <a:off x="1808513" y="4876800"/>
            <a:ext cx="4072572" cy="1755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27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3200" dirty="0">
                <a:solidFill>
                  <a:srgbClr val="FFFF00"/>
                </a:solidFill>
                <a:latin typeface="Robotaur Academy Italic" pitchFamily="2" charset="0"/>
              </a:rPr>
              <a:t>Cyclops: carreras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2" y="2336873"/>
            <a:ext cx="6320086" cy="4168858"/>
          </a:xfrm>
        </p:spPr>
        <p:txBody>
          <a:bodyPr>
            <a:normAutofit/>
          </a:bodyPr>
          <a:lstStyle/>
          <a:p>
            <a:r>
              <a:rPr lang="es-ES" dirty="0"/>
              <a:t>Composición general:</a:t>
            </a:r>
          </a:p>
          <a:p>
            <a:pPr lvl="1"/>
            <a:r>
              <a:rPr lang="es-ES" dirty="0"/>
              <a:t>Robot velocista básico</a:t>
            </a:r>
          </a:p>
          <a:p>
            <a:pPr lvl="1"/>
            <a:r>
              <a:rPr lang="es-ES" dirty="0"/>
              <a:t>Sensores de distancia frontal y laterales para </a:t>
            </a:r>
            <a:r>
              <a:rPr lang="es-ES" dirty="0">
                <a:solidFill>
                  <a:srgbClr val="FFFF00"/>
                </a:solidFill>
              </a:rPr>
              <a:t>adelantamientos</a:t>
            </a:r>
          </a:p>
          <a:p>
            <a:pPr lvl="1"/>
            <a:r>
              <a:rPr lang="es-ES" dirty="0"/>
              <a:t>Pantalla trasera para facilitar la detección al oponente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4</a:t>
            </a:fld>
            <a:endParaRPr lang="es-ES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65F3E22D-8C79-4ED0-BEB0-DA8329D027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0408" y="2567654"/>
            <a:ext cx="4943061" cy="3707295"/>
          </a:xfrm>
          <a:prstGeom prst="rect">
            <a:avLst/>
          </a:prstGeom>
        </p:spPr>
      </p:pic>
      <p:pic>
        <p:nvPicPr>
          <p:cNvPr id="6" name="Imagen 5" descr="Imagen que contiene proyectil&#10;&#10;Descripción generada con confianza alta">
            <a:extLst>
              <a:ext uri="{FF2B5EF4-FFF2-40B4-BE49-F238E27FC236}">
                <a16:creationId xmlns:a16="http://schemas.microsoft.com/office/drawing/2014/main" id="{4AA48D03-3246-4565-8366-03D9B0A2959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7" r="2403"/>
          <a:stretch/>
        </p:blipFill>
        <p:spPr>
          <a:xfrm>
            <a:off x="1775790" y="4769314"/>
            <a:ext cx="4139139" cy="1736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7118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3200" dirty="0">
                <a:solidFill>
                  <a:srgbClr val="FFFF00"/>
                </a:solidFill>
                <a:latin typeface="Robotaur Academy Italic" pitchFamily="2" charset="0"/>
              </a:rPr>
              <a:t>Cyclops: rastreador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2" y="2336873"/>
            <a:ext cx="6320086" cy="4168858"/>
          </a:xfrm>
        </p:spPr>
        <p:txBody>
          <a:bodyPr>
            <a:normAutofit/>
          </a:bodyPr>
          <a:lstStyle/>
          <a:p>
            <a:endParaRPr lang="es-ES" dirty="0"/>
          </a:p>
          <a:p>
            <a:r>
              <a:rPr lang="es-ES" dirty="0"/>
              <a:t>Composición general:</a:t>
            </a:r>
          </a:p>
          <a:p>
            <a:pPr lvl="1"/>
            <a:r>
              <a:rPr lang="es-ES" dirty="0"/>
              <a:t>Morro atrasado, más ancho y curvado para diferenciar </a:t>
            </a:r>
            <a:r>
              <a:rPr lang="es-ES" dirty="0">
                <a:solidFill>
                  <a:srgbClr val="FFFF00"/>
                </a:solidFill>
              </a:rPr>
              <a:t>marcas de giro, bifurcaciones y curvas cerradas</a:t>
            </a:r>
          </a:p>
          <a:p>
            <a:pPr lvl="1"/>
            <a:r>
              <a:rPr lang="es-ES" dirty="0"/>
              <a:t>2 motores de continua con tracción diferencial</a:t>
            </a:r>
          </a:p>
          <a:p>
            <a:pPr lvl="1"/>
            <a:r>
              <a:rPr lang="es-ES" dirty="0" err="1"/>
              <a:t>Encoders</a:t>
            </a:r>
            <a:r>
              <a:rPr lang="es-ES" dirty="0"/>
              <a:t> en cuadratura</a:t>
            </a:r>
          </a:p>
          <a:p>
            <a:pPr lvl="1"/>
            <a:r>
              <a:rPr lang="es-ES" dirty="0"/>
              <a:t>Bluetooth para control remoto</a:t>
            </a:r>
          </a:p>
          <a:p>
            <a:pPr lvl="1"/>
            <a:r>
              <a:rPr lang="es-ES" dirty="0"/>
              <a:t>Extra: cámara para experimentar con el seguimiento de línea a distancia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5</a:t>
            </a:fld>
            <a:endParaRPr lang="es-ES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65F3E22D-8C79-4ED0-BEB0-DA8329D027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0408" y="2567654"/>
            <a:ext cx="4943061" cy="3707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32978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3200" dirty="0">
                <a:solidFill>
                  <a:srgbClr val="FFFF00"/>
                </a:solidFill>
                <a:latin typeface="Robotaur Academy Italic" pitchFamily="2" charset="0"/>
              </a:rPr>
              <a:t>Cyclops: programación básica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2" y="2336873"/>
            <a:ext cx="5415678" cy="4168858"/>
          </a:xfrm>
        </p:spPr>
        <p:txBody>
          <a:bodyPr>
            <a:normAutofit/>
          </a:bodyPr>
          <a:lstStyle/>
          <a:p>
            <a:r>
              <a:rPr lang="es-ES" dirty="0"/>
              <a:t>Programación básica disponible para todas las versiones de </a:t>
            </a:r>
            <a:r>
              <a:rPr lang="es-ES" dirty="0" err="1"/>
              <a:t>Cyclops</a:t>
            </a:r>
            <a:r>
              <a:rPr lang="es-ES" dirty="0"/>
              <a:t>:</a:t>
            </a:r>
          </a:p>
          <a:p>
            <a:pPr lvl="1"/>
            <a:r>
              <a:rPr lang="es-ES" dirty="0"/>
              <a:t>PID para </a:t>
            </a:r>
            <a:r>
              <a:rPr lang="es-ES" dirty="0">
                <a:solidFill>
                  <a:srgbClr val="FFFF00"/>
                </a:solidFill>
              </a:rPr>
              <a:t>seguimiento de línea</a:t>
            </a:r>
          </a:p>
          <a:p>
            <a:pPr lvl="1"/>
            <a:r>
              <a:rPr lang="es-ES" dirty="0"/>
              <a:t>Velocidad y parámetros del PID </a:t>
            </a:r>
            <a:r>
              <a:rPr lang="es-ES" dirty="0">
                <a:solidFill>
                  <a:srgbClr val="FFFF00"/>
                </a:solidFill>
              </a:rPr>
              <a:t>controlados por bluetooth</a:t>
            </a:r>
          </a:p>
          <a:p>
            <a:endParaRPr lang="es-ES" dirty="0">
              <a:solidFill>
                <a:srgbClr val="FFFF00"/>
              </a:solidFill>
            </a:endParaRPr>
          </a:p>
          <a:p>
            <a:r>
              <a:rPr lang="es-ES" dirty="0"/>
              <a:t>Montado, probado y ajustado el robot, llegan los retos…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6</a:t>
            </a:fld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C670941B-4F44-4BC1-B339-D2AB4EEE42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0819" y="2521265"/>
            <a:ext cx="4995671" cy="3746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0781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3200" dirty="0">
                <a:solidFill>
                  <a:srgbClr val="FFFF00"/>
                </a:solidFill>
                <a:latin typeface="Robotaur Academy Italic" pitchFamily="2" charset="0"/>
              </a:rPr>
              <a:t>Cyclops: retos propuestos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767899"/>
          </a:xfrm>
        </p:spPr>
        <p:txBody>
          <a:bodyPr>
            <a:normAutofit fontScale="85000" lnSpcReduction="10000"/>
          </a:bodyPr>
          <a:lstStyle/>
          <a:p>
            <a:r>
              <a:rPr lang="es-ES" sz="2800" dirty="0"/>
              <a:t>Velocista y carreras:</a:t>
            </a:r>
          </a:p>
          <a:p>
            <a:pPr lvl="1"/>
            <a:r>
              <a:rPr lang="es-ES" sz="2400" dirty="0"/>
              <a:t>Reconocer </a:t>
            </a:r>
            <a:r>
              <a:rPr lang="es-ES" sz="2400" dirty="0">
                <a:hlinkClick r:id="rId2"/>
              </a:rPr>
              <a:t>pista</a:t>
            </a:r>
            <a:r>
              <a:rPr lang="es-ES" sz="2400" dirty="0"/>
              <a:t> con </a:t>
            </a:r>
            <a:r>
              <a:rPr lang="es-ES" sz="2400" dirty="0" err="1"/>
              <a:t>encoders</a:t>
            </a:r>
            <a:r>
              <a:rPr lang="es-ES" sz="2400" dirty="0"/>
              <a:t> para </a:t>
            </a:r>
            <a:r>
              <a:rPr lang="es-ES" sz="2400" dirty="0">
                <a:solidFill>
                  <a:srgbClr val="FFFF00"/>
                </a:solidFill>
              </a:rPr>
              <a:t>acelerar en recta</a:t>
            </a:r>
            <a:r>
              <a:rPr lang="es-ES" sz="2400" dirty="0"/>
              <a:t> y frenar en curva</a:t>
            </a:r>
          </a:p>
          <a:p>
            <a:pPr lvl="1"/>
            <a:r>
              <a:rPr lang="es-ES" sz="2400" dirty="0"/>
              <a:t>Detectar oponentes en carreras con los sensores de distancia, cambiar de carril y </a:t>
            </a:r>
            <a:r>
              <a:rPr lang="es-ES" sz="2400" dirty="0">
                <a:solidFill>
                  <a:srgbClr val="FFFF00"/>
                </a:solidFill>
              </a:rPr>
              <a:t>adelantar</a:t>
            </a:r>
          </a:p>
          <a:p>
            <a:pPr lvl="1"/>
            <a:r>
              <a:rPr lang="es-ES" sz="2400" dirty="0"/>
              <a:t>Adaptar PID para competir sobre </a:t>
            </a:r>
            <a:r>
              <a:rPr lang="es-ES" sz="2400" dirty="0">
                <a:hlinkClick r:id="rId3"/>
              </a:rPr>
              <a:t>pistas de degradado</a:t>
            </a:r>
            <a:endParaRPr lang="es-ES" sz="2400" dirty="0"/>
          </a:p>
          <a:p>
            <a:pPr lvl="1"/>
            <a:r>
              <a:rPr lang="es-ES" sz="2400" dirty="0"/>
              <a:t>Implementar otro PID para </a:t>
            </a:r>
            <a:r>
              <a:rPr lang="es-ES" sz="2400" dirty="0">
                <a:solidFill>
                  <a:srgbClr val="FFFF00"/>
                </a:solidFill>
              </a:rPr>
              <a:t>seguir a un oponente </a:t>
            </a:r>
            <a:r>
              <a:rPr lang="es-ES" sz="2400" dirty="0"/>
              <a:t>en carreras</a:t>
            </a:r>
          </a:p>
          <a:p>
            <a:pPr lvl="1"/>
            <a:r>
              <a:rPr lang="es-ES" sz="2400" dirty="0"/>
              <a:t>Reconocer y seguir líneas y degradados con </a:t>
            </a:r>
            <a:r>
              <a:rPr lang="es-ES" sz="2400" dirty="0">
                <a:solidFill>
                  <a:srgbClr val="FFFF00"/>
                </a:solidFill>
              </a:rPr>
              <a:t>cámara</a:t>
            </a:r>
          </a:p>
          <a:p>
            <a:pPr lvl="1"/>
            <a:endParaRPr lang="es-ES" dirty="0"/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1EB979E2-EA61-4233-883F-2988525301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1493005"/>
          </a:xfrm>
        </p:spPr>
        <p:txBody>
          <a:bodyPr>
            <a:normAutofit fontScale="85000" lnSpcReduction="10000"/>
          </a:bodyPr>
          <a:lstStyle/>
          <a:p>
            <a:r>
              <a:rPr lang="es-ES" sz="2800" dirty="0"/>
              <a:t>Rastreador:</a:t>
            </a:r>
          </a:p>
          <a:p>
            <a:pPr lvl="1"/>
            <a:r>
              <a:rPr lang="es-ES" sz="2400" dirty="0"/>
              <a:t>Reconocer </a:t>
            </a:r>
            <a:r>
              <a:rPr lang="es-ES" sz="2400" dirty="0">
                <a:solidFill>
                  <a:srgbClr val="FFFF00"/>
                </a:solidFill>
              </a:rPr>
              <a:t>marcas de giro </a:t>
            </a:r>
            <a:r>
              <a:rPr lang="es-ES" sz="2400" dirty="0"/>
              <a:t>y seleccionar </a:t>
            </a:r>
            <a:r>
              <a:rPr lang="es-ES" sz="2400" dirty="0">
                <a:solidFill>
                  <a:srgbClr val="FFFF00"/>
                </a:solidFill>
              </a:rPr>
              <a:t>camino correcto </a:t>
            </a:r>
            <a:r>
              <a:rPr lang="es-ES" sz="2400" dirty="0"/>
              <a:t>en las bifurcaciones de la </a:t>
            </a:r>
            <a:r>
              <a:rPr lang="es-ES" sz="2400" dirty="0">
                <a:hlinkClick r:id="rId4"/>
              </a:rPr>
              <a:t>prueba de rastreadores</a:t>
            </a:r>
            <a:endParaRPr lang="es-ES" sz="24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7</a:t>
            </a:fld>
            <a:endParaRPr lang="es-ES"/>
          </a:p>
        </p:txBody>
      </p:sp>
      <p:sp>
        <p:nvSpPr>
          <p:cNvPr id="11" name="Marcador de texto 7">
            <a:extLst>
              <a:ext uri="{FF2B5EF4-FFF2-40B4-BE49-F238E27FC236}">
                <a16:creationId xmlns:a16="http://schemas.microsoft.com/office/drawing/2014/main" id="{DAC2954F-02C9-4F34-A548-E4B75F197984}"/>
              </a:ext>
            </a:extLst>
          </p:cNvPr>
          <p:cNvSpPr txBox="1">
            <a:spLocks/>
          </p:cNvSpPr>
          <p:nvPr/>
        </p:nvSpPr>
        <p:spPr>
          <a:xfrm>
            <a:off x="5587494" y="3973514"/>
            <a:ext cx="4700058" cy="20517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Muchas más posibilidades:</a:t>
            </a:r>
          </a:p>
          <a:p>
            <a:pPr lvl="1"/>
            <a:r>
              <a:rPr lang="es-ES" dirty="0"/>
              <a:t>Resolver laberintos con los sensores de distancia</a:t>
            </a:r>
          </a:p>
          <a:p>
            <a:pPr lvl="1"/>
            <a:r>
              <a:rPr lang="es-ES" dirty="0"/>
              <a:t>Pruebas de esquivar de obstáculos</a:t>
            </a:r>
          </a:p>
          <a:p>
            <a:pPr lvl="1"/>
            <a:r>
              <a:rPr lang="es-E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40271355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REFERENCIAS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1" y="2336873"/>
            <a:ext cx="3865175" cy="3599316"/>
          </a:xfrm>
        </p:spPr>
        <p:txBody>
          <a:bodyPr>
            <a:normAutofit/>
          </a:bodyPr>
          <a:lstStyle/>
          <a:p>
            <a:r>
              <a:rPr lang="es-ES" dirty="0"/>
              <a:t>Referencias de GitHub</a:t>
            </a:r>
          </a:p>
          <a:p>
            <a:pPr lvl="1"/>
            <a:r>
              <a:rPr lang="es-ES" dirty="0"/>
              <a:t>Rubén Espino: </a:t>
            </a:r>
            <a:r>
              <a:rPr lang="es-ES" dirty="0">
                <a:hlinkClick r:id="rId2"/>
              </a:rPr>
              <a:t>Resaj</a:t>
            </a:r>
            <a:endParaRPr lang="es-ES" dirty="0"/>
          </a:p>
          <a:p>
            <a:pPr lvl="1"/>
            <a:r>
              <a:rPr lang="es-ES" dirty="0" err="1">
                <a:hlinkClick r:id="rId3"/>
              </a:rPr>
              <a:t>Cyclops</a:t>
            </a:r>
            <a:r>
              <a:rPr lang="es-ES" dirty="0">
                <a:hlinkClick r:id="rId3"/>
              </a:rPr>
              <a:t>-Project</a:t>
            </a:r>
            <a:endParaRPr lang="es-ES" dirty="0"/>
          </a:p>
          <a:p>
            <a:pPr lvl="1"/>
            <a:r>
              <a:rPr lang="es-ES" dirty="0">
                <a:hlinkClick r:id="rId4"/>
              </a:rPr>
              <a:t>Basic circuit maker</a:t>
            </a:r>
            <a:endParaRPr lang="es-ES" dirty="0"/>
          </a:p>
          <a:p>
            <a:pPr lvl="1"/>
            <a:r>
              <a:rPr lang="es-ES" dirty="0">
                <a:hlinkClick r:id="rId5"/>
              </a:rPr>
              <a:t>Circuit maker</a:t>
            </a:r>
            <a:endParaRPr lang="es-ES" dirty="0"/>
          </a:p>
          <a:p>
            <a:pPr lvl="1"/>
            <a:r>
              <a:rPr lang="es-ES" dirty="0">
                <a:hlinkClick r:id="rId6"/>
              </a:rPr>
              <a:t>Temporizador</a:t>
            </a:r>
            <a:endParaRPr lang="es-ES" dirty="0"/>
          </a:p>
          <a:p>
            <a:r>
              <a:rPr lang="es-ES" dirty="0">
                <a:hlinkClick r:id="rId7"/>
              </a:rPr>
              <a:t>Open RoboSports</a:t>
            </a:r>
            <a:endParaRPr lang="es-ES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5660" y="2336873"/>
            <a:ext cx="2468435" cy="3536491"/>
          </a:xfrm>
          <a:prstGeom prst="rect">
            <a:avLst/>
          </a:prstGeom>
        </p:spPr>
      </p:pic>
      <p:sp>
        <p:nvSpPr>
          <p:cNvPr id="7" name="Marcador de contenido 2"/>
          <p:cNvSpPr txBox="1">
            <a:spLocks/>
          </p:cNvSpPr>
          <p:nvPr/>
        </p:nvSpPr>
        <p:spPr>
          <a:xfrm>
            <a:off x="7209183" y="2336873"/>
            <a:ext cx="4863548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  <a:p>
            <a:r>
              <a:rPr lang="es-ES" dirty="0"/>
              <a:t>Facebook</a:t>
            </a:r>
          </a:p>
          <a:p>
            <a:pPr lvl="1"/>
            <a:r>
              <a:rPr lang="es-ES" dirty="0">
                <a:hlinkClick r:id="rId9"/>
              </a:rPr>
              <a:t>@pumaprideteam</a:t>
            </a:r>
            <a:endParaRPr lang="es-ES" dirty="0"/>
          </a:p>
          <a:p>
            <a:r>
              <a:rPr lang="es-ES" dirty="0"/>
              <a:t>Twitter</a:t>
            </a:r>
          </a:p>
          <a:p>
            <a:pPr lvl="1"/>
            <a:r>
              <a:rPr lang="es-ES" dirty="0"/>
              <a:t>Rubén Espino: </a:t>
            </a:r>
            <a:r>
              <a:rPr lang="es-ES" dirty="0">
                <a:hlinkClick r:id="rId10"/>
              </a:rPr>
              <a:t>@RugidoDePuma</a:t>
            </a:r>
            <a:endParaRPr lang="es-ES" dirty="0"/>
          </a:p>
          <a:p>
            <a:pPr lvl="1"/>
            <a:r>
              <a:rPr lang="es-ES" dirty="0"/>
              <a:t>Javier Baliñas: </a:t>
            </a:r>
            <a:r>
              <a:rPr lang="es-ES" dirty="0">
                <a:hlinkClick r:id="rId11"/>
              </a:rPr>
              <a:t>@supernudo</a:t>
            </a:r>
            <a:endParaRPr lang="es-ES" dirty="0"/>
          </a:p>
          <a:p>
            <a:pPr lvl="1"/>
            <a:r>
              <a:rPr lang="es-ES" dirty="0"/>
              <a:t>Javier Isabel: </a:t>
            </a:r>
            <a:r>
              <a:rPr lang="es-ES" dirty="0">
                <a:hlinkClick r:id="rId12"/>
              </a:rPr>
              <a:t>@JavierIH</a:t>
            </a:r>
            <a:endParaRPr lang="es-ES" dirty="0"/>
          </a:p>
          <a:p>
            <a:pPr lvl="1"/>
            <a:r>
              <a:rPr lang="es-ES" dirty="0"/>
              <a:t>Alejandra Guardo: </a:t>
            </a:r>
            <a:r>
              <a:rPr lang="es-ES" dirty="0">
                <a:hlinkClick r:id="rId13"/>
              </a:rPr>
              <a:t>@AlejandraSaku</a:t>
            </a:r>
            <a:endParaRPr lang="es-ES" dirty="0"/>
          </a:p>
          <a:p>
            <a:pPr lvl="1"/>
            <a:endParaRPr lang="es-ES" dirty="0"/>
          </a:p>
        </p:txBody>
      </p:sp>
      <p:sp>
        <p:nvSpPr>
          <p:cNvPr id="8" name="Marcador de número de diapositiva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8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9748453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9</a:t>
            </a:fld>
            <a:endParaRPr lang="es-ES"/>
          </a:p>
        </p:txBody>
      </p:sp>
      <p:sp>
        <p:nvSpPr>
          <p:cNvPr id="5" name="CuadroTexto 4"/>
          <p:cNvSpPr txBox="1"/>
          <p:nvPr/>
        </p:nvSpPr>
        <p:spPr>
          <a:xfrm>
            <a:off x="2330489" y="1298621"/>
            <a:ext cx="75310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>
                <a:solidFill>
                  <a:srgbClr val="FFFF00"/>
                </a:solidFill>
              </a:rPr>
              <a:t>GRACIAS POR VUESTRA ATENCIÓN </a:t>
            </a:r>
            <a:r>
              <a:rPr lang="es-ES" sz="3600" dirty="0">
                <a:solidFill>
                  <a:srgbClr val="FFFF00"/>
                </a:solidFill>
                <a:sym typeface="Wingdings" panose="05000000000000000000" pitchFamily="2" charset="2"/>
              </a:rPr>
              <a:t></a:t>
            </a:r>
            <a:endParaRPr lang="es-ES" sz="3600" dirty="0">
              <a:solidFill>
                <a:srgbClr val="FFFF00"/>
              </a:solidFill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7518DC23-EF96-4B7D-8CD1-C250D3097B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4570" y="2255525"/>
            <a:ext cx="5482860" cy="4112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475721"/>
      </p:ext>
    </p:extLst>
  </p:cSld>
  <p:clrMapOvr>
    <a:masterClrMapping/>
  </p:clrMapOvr>
</p:sld>
</file>

<file path=ppt/theme/theme1.xml><?xml version="1.0" encoding="utf-8"?>
<a:theme xmlns:a="http://schemas.openxmlformats.org/drawingml/2006/main" name="Berlín">
  <a:themeElements>
    <a:clrScheme name="Amarillo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Berlí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í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TM04033917[[fn=Berlín]]</Template>
  <TotalTime>1399</TotalTime>
  <Words>345</Words>
  <Application>Microsoft Office PowerPoint</Application>
  <PresentationFormat>Panorámica</PresentationFormat>
  <Paragraphs>76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4" baseType="lpstr">
      <vt:lpstr>Arial</vt:lpstr>
      <vt:lpstr>Calibri</vt:lpstr>
      <vt:lpstr>Robotaur Academy Italic</vt:lpstr>
      <vt:lpstr>Trebuchet MS</vt:lpstr>
      <vt:lpstr>Berlín</vt:lpstr>
      <vt:lpstr>Cyclops-Project base y retos</vt:lpstr>
      <vt:lpstr>Cyclops: breve descripción</vt:lpstr>
      <vt:lpstr>Cyclops: velocista</vt:lpstr>
      <vt:lpstr>Cyclops: carreras</vt:lpstr>
      <vt:lpstr>Cyclops: rastreador</vt:lpstr>
      <vt:lpstr>Cyclops: programación básica</vt:lpstr>
      <vt:lpstr>Cyclops: retos propuestos</vt:lpstr>
      <vt:lpstr>REFERENCIAS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Robótica de competición</dc:title>
  <dc:creator>ruben_espino@hotmail.com</dc:creator>
  <cp:lastModifiedBy>resaj</cp:lastModifiedBy>
  <cp:revision>164</cp:revision>
  <dcterms:created xsi:type="dcterms:W3CDTF">2016-11-04T09:25:46Z</dcterms:created>
  <dcterms:modified xsi:type="dcterms:W3CDTF">2019-04-05T23:17:37Z</dcterms:modified>
</cp:coreProperties>
</file>

<file path=docProps/thumbnail.jpeg>
</file>